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everyone. Today we're looking at what repentance actually is, and where it leads -- not guilt, but restoration. Four passages, one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Pause here. Let it be a real question, not rhetorical. A short personal or illustrative story of guilt or shame that felt irreversible works well as a bridge into the next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234440"/>
            <a:ext cx="10566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EC9C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FULLNESS OF CHRIST INTERNATIONAL MINISTRIES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691640"/>
            <a:ext cx="10566095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80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Coming </a:t>
            </a:r>
            <a:pPr indent="0" marL="0">
              <a:lnSpc>
                <a:spcPct val="100000"/>
              </a:lnSpc>
              <a:buNone/>
            </a:pPr>
            <a:r>
              <a:rPr lang="en-US" sz="8000" b="1" i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Home</a:t>
            </a:r>
            <a:endParaRPr lang="en-US" sz="80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520440"/>
            <a:ext cx="76835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3D3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 message on repentance, grace, and the Father who runs to meet us.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12800" y="4434840"/>
            <a:ext cx="1314450" cy="457200"/>
          </a:xfrm>
          <a:prstGeom prst="roundRect">
            <a:avLst>
              <a:gd name="adj" fmla="val 50000"/>
            </a:avLst>
          </a:prstGeom>
          <a:solidFill>
            <a:srgbClr val="1C3A5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2800" y="4434840"/>
            <a:ext cx="1314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DF6E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Acts 3:19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227834" y="4434840"/>
            <a:ext cx="1314450" cy="457200"/>
          </a:xfrm>
          <a:prstGeom prst="roundRect">
            <a:avLst>
              <a:gd name="adj" fmla="val 50000"/>
            </a:avLst>
          </a:prstGeom>
          <a:solidFill>
            <a:srgbClr val="1C3A5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227834" y="4434840"/>
            <a:ext cx="1314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DF6E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Acts 2:38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42868" y="4434840"/>
            <a:ext cx="1409700" cy="457200"/>
          </a:xfrm>
          <a:prstGeom prst="roundRect">
            <a:avLst>
              <a:gd name="adj" fmla="val 50000"/>
            </a:avLst>
          </a:prstGeom>
          <a:solidFill>
            <a:srgbClr val="1C3A5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642868" y="4434840"/>
            <a:ext cx="1409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DF6E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 John 1:9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153152" y="4434840"/>
            <a:ext cx="1695450" cy="457200"/>
          </a:xfrm>
          <a:prstGeom prst="roundRect">
            <a:avLst>
              <a:gd name="adj" fmla="val 50000"/>
            </a:avLst>
          </a:prstGeom>
          <a:solidFill>
            <a:srgbClr val="1C3A5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153152" y="4434840"/>
            <a:ext cx="16954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DF6E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Luke 15:11-32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6A7F9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Prepared for Mr. Joefred Marcelo by Pressed Down Digital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737360"/>
            <a:ext cx="10566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6EC9C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TO BEGIN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240280"/>
            <a:ext cx="104775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5200" i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Have you ever done something you knew you couldn't undo?</a:t>
            </a:r>
            <a:endParaRPr lang="en-US" sz="52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5C729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02 / 12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828800"/>
            <a:ext cx="502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C9C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INVITATION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286000"/>
            <a:ext cx="50290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Repentance is God's idea -- and it leads somewhere good.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93192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AEBDD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"Turn to God" is not just a feeling. It is a change of direction, with a promise attached.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349848" y="1371600"/>
            <a:ext cx="5029048" cy="3657600"/>
          </a:xfrm>
          <a:prstGeom prst="roundRect">
            <a:avLst>
              <a:gd name="adj" fmla="val 4250"/>
            </a:avLst>
          </a:prstGeom>
          <a:solidFill>
            <a:srgbClr val="17304F"/>
          </a:solidFill>
          <a:ln w="12700">
            <a:solidFill>
              <a:srgbClr val="2A4A7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706464" y="1728216"/>
            <a:ext cx="4315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EC9C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Acts 3:19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706464" y="2185416"/>
            <a:ext cx="4315816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i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"Repent, then, and turn to God, so that your sins may be wiped out, that times of refreshing may come from the Lord."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5C729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03 / 12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3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828800"/>
            <a:ext cx="502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7FD4C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MECHANISM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286000"/>
            <a:ext cx="50290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Repentance isn't just inward -- it's followed by a visible step.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93192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B7C6DD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Peter's answer to the crowd at Pentecost: two actions, one gift.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349848" y="1371600"/>
            <a:ext cx="5029048" cy="3657600"/>
          </a:xfrm>
          <a:prstGeom prst="roundRect">
            <a:avLst>
              <a:gd name="adj" fmla="val 4250"/>
            </a:avLst>
          </a:prstGeom>
          <a:solidFill>
            <a:srgbClr val="1C3A5E"/>
          </a:solidFill>
          <a:ln w="12700">
            <a:solidFill>
              <a:srgbClr val="325A8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706464" y="1728216"/>
            <a:ext cx="4315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FD4C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Acts 2:38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706464" y="2185416"/>
            <a:ext cx="4315816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i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"Repent and be baptized, every one of you, in the name of Jesus Christ for the forgiveness of your sins. And you will receive the gift of the Holy Spirit."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6683A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04 / 12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3A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828800"/>
            <a:ext cx="502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ADFD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ONGOING PRACTICE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286000"/>
            <a:ext cx="50290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Repentance isn't a one-time transaction.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93192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C3D3E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It's how a believer stays close to God -- a daily rhythm, not an altar moment only.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349848" y="1371600"/>
            <a:ext cx="5029048" cy="3657600"/>
          </a:xfrm>
          <a:prstGeom prst="roundRect">
            <a:avLst>
              <a:gd name="adj" fmla="val 4250"/>
            </a:avLst>
          </a:prstGeom>
          <a:solidFill>
            <a:srgbClr val="254669"/>
          </a:solidFill>
          <a:ln w="12700">
            <a:solidFill>
              <a:srgbClr val="3D6A9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706464" y="1728216"/>
            <a:ext cx="4315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ADFD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 John 1:9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706464" y="2185416"/>
            <a:ext cx="4315816" cy="2487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i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"If we confess our sins, he is faithful and just and will forgive us our sins and purify us from all unrighteousness."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7696BC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05 / 12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737360"/>
            <a:ext cx="10566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DB98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 TWO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194560"/>
            <a:ext cx="10566095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56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Road Home,</a:t>
            </a:r>
            <a:endParaRPr lang="en-US" sz="5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56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in Four Stops</a:t>
            </a:r>
            <a:endParaRPr lang="en-US" sz="56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4251960"/>
            <a:ext cx="76835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00" dirty="0">
                <a:solidFill>
                  <a:srgbClr val="CDD8E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So what does repentance actually look like, lived out? Jesus told a story about it. Luke 15:11-32.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97A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06 / 12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3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1143000"/>
            <a:ext cx="100584" cy="100584"/>
          </a:xfrm>
          <a:prstGeom prst="ellipse">
            <a:avLst/>
          </a:prstGeom>
          <a:solidFill>
            <a:srgbClr val="6EC9C6"/>
          </a:solidFill>
          <a:ln/>
        </p:spPr>
      </p:sp>
      <p:sp>
        <p:nvSpPr>
          <p:cNvPr id="3" name="Shape 1"/>
          <p:cNvSpPr/>
          <p:nvPr/>
        </p:nvSpPr>
        <p:spPr>
          <a:xfrm>
            <a:off x="989279" y="1143000"/>
            <a:ext cx="100584" cy="100584"/>
          </a:xfrm>
          <a:prstGeom prst="ellipse">
            <a:avLst/>
          </a:prstGeom>
          <a:solidFill>
            <a:srgbClr val="2A4A70"/>
          </a:solidFill>
          <a:ln/>
        </p:spPr>
      </p:sp>
      <p:sp>
        <p:nvSpPr>
          <p:cNvPr id="4" name="Shape 2"/>
          <p:cNvSpPr/>
          <p:nvPr/>
        </p:nvSpPr>
        <p:spPr>
          <a:xfrm>
            <a:off x="1165758" y="1143000"/>
            <a:ext cx="100584" cy="100584"/>
          </a:xfrm>
          <a:prstGeom prst="ellipse">
            <a:avLst/>
          </a:prstGeom>
          <a:solidFill>
            <a:srgbClr val="2A4A70"/>
          </a:solidFill>
          <a:ln/>
        </p:spPr>
      </p:sp>
      <p:sp>
        <p:nvSpPr>
          <p:cNvPr id="5" name="Shape 3"/>
          <p:cNvSpPr/>
          <p:nvPr/>
        </p:nvSpPr>
        <p:spPr>
          <a:xfrm>
            <a:off x="1342238" y="1143000"/>
            <a:ext cx="100584" cy="100584"/>
          </a:xfrm>
          <a:prstGeom prst="ellipse">
            <a:avLst/>
          </a:prstGeom>
          <a:solidFill>
            <a:srgbClr val="2A4A7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2800" y="2011680"/>
            <a:ext cx="502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EC9C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STOP 1 OF 4 · LUKE 15:13-16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2800" y="246888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Departure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3566160"/>
            <a:ext cx="52805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AEBDD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Sin often looks like freedom before it looks like famine.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49848" y="1783080"/>
            <a:ext cx="25400" cy="3291840"/>
          </a:xfrm>
          <a:prstGeom prst="rect">
            <a:avLst/>
          </a:prstGeom>
          <a:solidFill>
            <a:srgbClr val="6EC9C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54648" y="1783080"/>
            <a:ext cx="472424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i="1" dirty="0">
                <a:solidFill>
                  <a:srgbClr val="DFE8F2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"The younger son...set off for a distant country and there squandered his wealth in wild living. After he had spent everything, there was a severe famine...and he began to be in need."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5C729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07 / 12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A34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1143000"/>
            <a:ext cx="100584" cy="100584"/>
          </a:xfrm>
          <a:prstGeom prst="ellipse">
            <a:avLst/>
          </a:prstGeom>
          <a:solidFill>
            <a:srgbClr val="5A523C"/>
          </a:solidFill>
          <a:ln/>
        </p:spPr>
      </p:sp>
      <p:sp>
        <p:nvSpPr>
          <p:cNvPr id="3" name="Shape 1"/>
          <p:cNvSpPr/>
          <p:nvPr/>
        </p:nvSpPr>
        <p:spPr>
          <a:xfrm>
            <a:off x="989279" y="1143000"/>
            <a:ext cx="100584" cy="100584"/>
          </a:xfrm>
          <a:prstGeom prst="ellipse">
            <a:avLst/>
          </a:prstGeom>
          <a:solidFill>
            <a:srgbClr val="E8B65A"/>
          </a:solidFill>
          <a:ln/>
        </p:spPr>
      </p:sp>
      <p:sp>
        <p:nvSpPr>
          <p:cNvPr id="4" name="Shape 2"/>
          <p:cNvSpPr/>
          <p:nvPr/>
        </p:nvSpPr>
        <p:spPr>
          <a:xfrm>
            <a:off x="1165758" y="1143000"/>
            <a:ext cx="100584" cy="100584"/>
          </a:xfrm>
          <a:prstGeom prst="ellipse">
            <a:avLst/>
          </a:prstGeom>
          <a:solidFill>
            <a:srgbClr val="5A523C"/>
          </a:solidFill>
          <a:ln/>
        </p:spPr>
      </p:sp>
      <p:sp>
        <p:nvSpPr>
          <p:cNvPr id="5" name="Shape 3"/>
          <p:cNvSpPr/>
          <p:nvPr/>
        </p:nvSpPr>
        <p:spPr>
          <a:xfrm>
            <a:off x="1342238" y="1143000"/>
            <a:ext cx="100584" cy="100584"/>
          </a:xfrm>
          <a:prstGeom prst="ellipse">
            <a:avLst/>
          </a:prstGeom>
          <a:solidFill>
            <a:srgbClr val="5A523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2800" y="2011680"/>
            <a:ext cx="502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E8B65A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STOP 2 OF 4 · LUKE 15:17-20a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2800" y="246888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DF6E8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Turning Point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3566160"/>
            <a:ext cx="52805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D6CDB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This is Acts 3:19's "turn to God," told as a story. Repentance starts with an honest look at where you actually are.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49848" y="1783080"/>
            <a:ext cx="25400" cy="3291840"/>
          </a:xfrm>
          <a:prstGeom prst="rect">
            <a:avLst/>
          </a:prstGeom>
          <a:solidFill>
            <a:srgbClr val="E8B65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54648" y="1783080"/>
            <a:ext cx="472424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700" i="1" dirty="0">
                <a:solidFill>
                  <a:srgbClr val="F2EBD9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"When he came to his senses, he said, 'I will set out and go back to my father and say to him: Father, I have sinned against heaven and against you.'"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7F6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08 / 12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DDA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1143000"/>
            <a:ext cx="100584" cy="100584"/>
          </a:xfrm>
          <a:prstGeom prst="ellipse">
            <a:avLst/>
          </a:prstGeom>
          <a:solidFill>
            <a:srgbClr val="D8C190"/>
          </a:solidFill>
          <a:ln/>
        </p:spPr>
      </p:sp>
      <p:sp>
        <p:nvSpPr>
          <p:cNvPr id="3" name="Shape 1"/>
          <p:cNvSpPr/>
          <p:nvPr/>
        </p:nvSpPr>
        <p:spPr>
          <a:xfrm>
            <a:off x="989279" y="1143000"/>
            <a:ext cx="100584" cy="100584"/>
          </a:xfrm>
          <a:prstGeom prst="ellipse">
            <a:avLst/>
          </a:prstGeom>
          <a:solidFill>
            <a:srgbClr val="D8C190"/>
          </a:solidFill>
          <a:ln/>
        </p:spPr>
      </p:sp>
      <p:sp>
        <p:nvSpPr>
          <p:cNvPr id="4" name="Shape 2"/>
          <p:cNvSpPr/>
          <p:nvPr/>
        </p:nvSpPr>
        <p:spPr>
          <a:xfrm>
            <a:off x="1165758" y="1143000"/>
            <a:ext cx="100584" cy="100584"/>
          </a:xfrm>
          <a:prstGeom prst="ellipse">
            <a:avLst/>
          </a:prstGeom>
          <a:solidFill>
            <a:srgbClr val="B9842F"/>
          </a:solidFill>
          <a:ln/>
        </p:spPr>
      </p:sp>
      <p:sp>
        <p:nvSpPr>
          <p:cNvPr id="5" name="Shape 3"/>
          <p:cNvSpPr/>
          <p:nvPr/>
        </p:nvSpPr>
        <p:spPr>
          <a:xfrm>
            <a:off x="1342238" y="1143000"/>
            <a:ext cx="100584" cy="100584"/>
          </a:xfrm>
          <a:prstGeom prst="ellipse">
            <a:avLst/>
          </a:prstGeom>
          <a:solidFill>
            <a:srgbClr val="D8C190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2800" y="2011680"/>
            <a:ext cx="502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98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STOP 3 OF 4 · LUKE 15:20b-24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2800" y="246888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241C0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Father's Response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3566160"/>
            <a:ext cx="52805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C4A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father runs before the son arrives. That's the whole gospel in one verb.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49848" y="1783080"/>
            <a:ext cx="25400" cy="3291840"/>
          </a:xfrm>
          <a:prstGeom prst="rect">
            <a:avLst/>
          </a:prstGeom>
          <a:solidFill>
            <a:srgbClr val="B9842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54648" y="1783080"/>
            <a:ext cx="472424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i="1" dirty="0">
                <a:solidFill>
                  <a:srgbClr val="2E241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"While he was still a long way off, his father saw him and was filled with compassion for him; he ran to his son, threw his arms around him and kissed him."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714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09 / 12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CCF9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1143000"/>
            <a:ext cx="100584" cy="100584"/>
          </a:xfrm>
          <a:prstGeom prst="ellipse">
            <a:avLst/>
          </a:prstGeom>
          <a:solidFill>
            <a:srgbClr val="D1AC6A"/>
          </a:solidFill>
          <a:ln/>
        </p:spPr>
      </p:sp>
      <p:sp>
        <p:nvSpPr>
          <p:cNvPr id="3" name="Shape 1"/>
          <p:cNvSpPr/>
          <p:nvPr/>
        </p:nvSpPr>
        <p:spPr>
          <a:xfrm>
            <a:off x="989279" y="1143000"/>
            <a:ext cx="100584" cy="100584"/>
          </a:xfrm>
          <a:prstGeom prst="ellipse">
            <a:avLst/>
          </a:prstGeom>
          <a:solidFill>
            <a:srgbClr val="D1AC6A"/>
          </a:solidFill>
          <a:ln/>
        </p:spPr>
      </p:sp>
      <p:sp>
        <p:nvSpPr>
          <p:cNvPr id="4" name="Shape 2"/>
          <p:cNvSpPr/>
          <p:nvPr/>
        </p:nvSpPr>
        <p:spPr>
          <a:xfrm>
            <a:off x="1165758" y="1143000"/>
            <a:ext cx="100584" cy="100584"/>
          </a:xfrm>
          <a:prstGeom prst="ellipse">
            <a:avLst/>
          </a:prstGeom>
          <a:solidFill>
            <a:srgbClr val="D1AC6A"/>
          </a:solidFill>
          <a:ln/>
        </p:spPr>
      </p:sp>
      <p:sp>
        <p:nvSpPr>
          <p:cNvPr id="5" name="Shape 3"/>
          <p:cNvSpPr/>
          <p:nvPr/>
        </p:nvSpPr>
        <p:spPr>
          <a:xfrm>
            <a:off x="1342238" y="1143000"/>
            <a:ext cx="100584" cy="100584"/>
          </a:xfrm>
          <a:prstGeom prst="ellipse">
            <a:avLst/>
          </a:prstGeom>
          <a:solidFill>
            <a:srgbClr val="9C6A24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12800" y="2011680"/>
            <a:ext cx="5029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9C6A24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STOP 4 OF 4 · LUKE 15:25-32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12800" y="246888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241C0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The Older Brother</a:t>
            </a:r>
            <a:endParaRPr lang="en-US" sz="38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3566160"/>
            <a:ext cx="52805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C4A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Obedience without love curdles into resentment -- a warning to the "faithful," not just an invitation to the "lost."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49848" y="1783080"/>
            <a:ext cx="25400" cy="3291840"/>
          </a:xfrm>
          <a:prstGeom prst="rect">
            <a:avLst/>
          </a:prstGeom>
          <a:solidFill>
            <a:srgbClr val="9C6A24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654648" y="1783080"/>
            <a:ext cx="4724248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2E241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"'My son,' the father said, 'you are always with me, and everything I have is yours. But we had to celebrate...because this brother of yours was dead and is alive again; he was lost and is found.'"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8A7140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10 / 12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6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371600"/>
            <a:ext cx="105660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98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PART THREE · YOUR RESPONSE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1965960"/>
            <a:ext cx="1082675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4400" i="1" dirty="0">
                <a:solidFill>
                  <a:srgbClr val="241C0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Are you the younger son, still a long way off?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657600"/>
            <a:ext cx="111760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4400" i="1" dirty="0">
                <a:solidFill>
                  <a:srgbClr val="8A6A35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Or the older son, home the whole time -- but far from the Father's heart?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9C8A6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11 / 12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2800" y="1737360"/>
            <a:ext cx="50290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98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THE INVITATION TO RESPOND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2800" y="2194560"/>
            <a:ext cx="502904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4400" i="1" dirty="0">
                <a:solidFill>
                  <a:srgbClr val="241C0E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Come home today.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812800" y="3474720"/>
            <a:ext cx="52805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C4A28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God invites. He gives you a step to take. He makes it a daily practice. And the parable shows you exactly what His heart looks like the moment you take that step.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349848" y="1463040"/>
            <a:ext cx="5029048" cy="3566160"/>
          </a:xfrm>
          <a:prstGeom prst="roundRect">
            <a:avLst>
              <a:gd name="adj" fmla="val 4359"/>
            </a:avLst>
          </a:prstGeom>
          <a:solidFill>
            <a:srgbClr val="FDF6E8"/>
          </a:solidFill>
          <a:ln w="12700">
            <a:solidFill>
              <a:srgbClr val="E3CC98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706464" y="1819656"/>
            <a:ext cx="43158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842F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Luke 15:20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706464" y="2276856"/>
            <a:ext cx="4315816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800" i="1" dirty="0">
                <a:solidFill>
                  <a:srgbClr val="2E2410"/>
                </a:solidFill>
                <a:latin typeface="Fraunces" pitchFamily="34" charset="0"/>
                <a:ea typeface="Fraunces" pitchFamily="34" charset="-122"/>
                <a:cs typeface="Fraunces" pitchFamily="34" charset="-120"/>
              </a:rPr>
              <a:t>"While he was still a long way off, his father saw him and ran to him."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812800" y="6327648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rgbClr val="9C8A66"/>
                </a:solidFill>
                <a:latin typeface="Figtree" pitchFamily="34" charset="0"/>
                <a:ea typeface="Figtree" pitchFamily="34" charset="-122"/>
                <a:cs typeface="Figtree" pitchFamily="34" charset="-120"/>
              </a:rPr>
              <a:t>12 / 12 · Prepared for Mr. Joefred Marcelo by Pressed Down Digital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2026-10-01T03:46:33Z</dcterms:created>
  <dcterms:modified xsi:type="dcterms:W3CDTF">2026-10-01T03:46:33Z</dcterms:modified>
</cp:coreProperties>
</file>